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1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7" r:id="rId11"/>
    <p:sldId id="286" r:id="rId12"/>
    <p:sldId id="288" r:id="rId13"/>
    <p:sldId id="290" r:id="rId14"/>
    <p:sldId id="289" r:id="rId15"/>
    <p:sldId id="285" r:id="rId16"/>
    <p:sldId id="265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BC16-BE8F-48E4-A958-D801EF723CFC}" type="datetimeFigureOut">
              <a:rPr lang="ro-RO" smtClean="0"/>
              <a:pPr/>
              <a:t>03.12.2025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23901-9200-4F6E-807A-4E15B10EBD9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448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23901-9200-4F6E-807A-4E15B10EBD99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723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23901-9200-4F6E-807A-4E15B10EBD99}" type="slidenum">
              <a:rPr lang="ro-RO" smtClean="0"/>
              <a:pPr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01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45B4D-4FA5-89BD-F4B8-066F27AB5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E7161D4A-F695-1449-3292-0D849653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D141FCE-A637-4B2A-EF55-AF07B24A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39" y="1166018"/>
            <a:ext cx="8310157" cy="5244614"/>
          </a:xfrm>
        </p:spPr>
        <p:txBody>
          <a:bodyPr>
            <a:normAutofit fontScale="47500" lnSpcReduction="20000"/>
          </a:bodyPr>
          <a:lstStyle/>
          <a:p>
            <a:endParaRPr lang="ro-RO" dirty="0"/>
          </a:p>
          <a:p>
            <a:pPr algn="ctr"/>
            <a:endParaRPr lang="ro-RO" dirty="0"/>
          </a:p>
          <a:p>
            <a:pPr algn="ctr"/>
            <a:r>
              <a:rPr lang="ro-RO" b="1" dirty="0">
                <a:solidFill>
                  <a:srgbClr val="FFFFFF"/>
                </a:solidFill>
              </a:rPr>
              <a:t>			</a:t>
            </a:r>
          </a:p>
          <a:p>
            <a:pPr algn="ctr">
              <a:buNone/>
            </a:pPr>
            <a:r>
              <a:rPr lang="ro-RO" sz="5400" b="1" dirty="0">
                <a:solidFill>
                  <a:schemeClr val="bg1"/>
                </a:solidFill>
              </a:rPr>
              <a:t>Asociația Dialog pentru Dezvoltare (ADD Iași)</a:t>
            </a:r>
            <a:r>
              <a:rPr lang="ro-RO" sz="5400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o-RO" sz="5400" dirty="0">
                <a:solidFill>
                  <a:schemeClr val="bg1"/>
                </a:solidFill>
              </a:rPr>
              <a:t>prezintă</a:t>
            </a:r>
          </a:p>
          <a:p>
            <a:pPr algn="ctr">
              <a:buNone/>
            </a:pPr>
            <a:r>
              <a:rPr lang="ro-RO" sz="5400" dirty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o-RO" sz="7200" b="1" dirty="0">
                <a:solidFill>
                  <a:schemeClr val="bg1"/>
                </a:solidFill>
              </a:rPr>
              <a:t>Conferința de închidere a proiectului </a:t>
            </a:r>
          </a:p>
          <a:p>
            <a:pPr algn="ctr">
              <a:buNone/>
            </a:pPr>
            <a:r>
              <a:rPr lang="ro-RO" sz="7200" b="1" dirty="0">
                <a:solidFill>
                  <a:schemeClr val="bg1"/>
                </a:solidFill>
              </a:rPr>
              <a:t>„COOL E SĂ CITEȘTI” (CEC)</a:t>
            </a:r>
            <a:endParaRPr lang="ro-RO" sz="72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o-RO" sz="5400" dirty="0">
                <a:solidFill>
                  <a:schemeClr val="bg1"/>
                </a:solidFill>
              </a:rPr>
              <a:t> </a:t>
            </a:r>
            <a:r>
              <a:rPr lang="ro-RO" sz="2900" dirty="0">
                <a:solidFill>
                  <a:schemeClr val="bg1"/>
                </a:solidFill>
              </a:rPr>
              <a:t>- inițiativă educațională dedicată stimulării interesului pentru lectură și ameliorării</a:t>
            </a:r>
          </a:p>
          <a:p>
            <a:pPr algn="ctr">
              <a:buNone/>
            </a:pPr>
            <a:r>
              <a:rPr lang="ro-RO" sz="2900" dirty="0">
                <a:solidFill>
                  <a:schemeClr val="bg1"/>
                </a:solidFill>
              </a:rPr>
              <a:t> analfabetismului funcțional în rândul elevilor din ciclul gimnazial și liceal –</a:t>
            </a:r>
          </a:p>
          <a:p>
            <a:pPr algn="ctr">
              <a:buFontTx/>
              <a:buChar char="-"/>
            </a:pPr>
            <a:endParaRPr lang="ro-RO" sz="5400" dirty="0">
              <a:solidFill>
                <a:schemeClr val="bg1"/>
              </a:solidFill>
            </a:endParaRPr>
          </a:p>
          <a:p>
            <a:pPr algn="ctr">
              <a:buFontTx/>
              <a:buChar char="-"/>
            </a:pPr>
            <a:endParaRPr lang="ro-RO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o-RO" sz="5400" dirty="0">
                <a:solidFill>
                  <a:schemeClr val="bg1"/>
                </a:solidFill>
              </a:rPr>
              <a:t> </a:t>
            </a:r>
            <a:r>
              <a:rPr lang="ro-RO" sz="5400" b="1" dirty="0">
                <a:solidFill>
                  <a:schemeClr val="bg1"/>
                </a:solidFill>
              </a:rPr>
              <a:t>joi, 04 decembrie 2025, ora 10:00, Hotel Ramada, IAȘI</a:t>
            </a:r>
            <a:endParaRPr lang="ro-RO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o-RO" sz="5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ro-RO" sz="5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ro-RO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o-RO" sz="5400" b="1" dirty="0">
              <a:solidFill>
                <a:srgbClr val="FFFFFF"/>
              </a:solidFill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4ED97C7C-B417-0903-982B-CC8CD7333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2" y="295706"/>
            <a:ext cx="890093" cy="76099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CD64FCB-9E36-67FB-D3C0-E1B3742D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24" y="361698"/>
            <a:ext cx="890093" cy="69500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A815189-80A1-CB2C-552C-9D8A6FC78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40" y="890941"/>
            <a:ext cx="31580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85CC4-C40A-1F91-9270-F54FA001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C9CC1882-077E-2852-9749-48789B25C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FD387-C0F0-C96F-8841-E33DE56E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A2: Unități de învățământ colaboratoare</a:t>
            </a:r>
            <a:br>
              <a:rPr lang="ro-RO" b="1" dirty="0">
                <a:solidFill>
                  <a:srgbClr val="FFFFFF"/>
                </a:solidFill>
              </a:rPr>
            </a:br>
            <a:br>
              <a:rPr lang="ro-RO" dirty="0"/>
            </a:b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51DC6BF-2BBD-DDCA-122A-306A4EC79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CD1361A0-5C70-D42D-E18C-826A4AD6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9A0D83C-11F8-95B4-8C3D-8734935A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6E9E2B-2461-9391-BD2F-94ECFCE064F0}"/>
              </a:ext>
            </a:extLst>
          </p:cNvPr>
          <p:cNvSpPr txBox="1">
            <a:spLocks/>
          </p:cNvSpPr>
          <p:nvPr/>
        </p:nvSpPr>
        <p:spPr>
          <a:xfrm>
            <a:off x="353688" y="3352800"/>
            <a:ext cx="4140679" cy="277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o-RO" sz="3200" b="1" dirty="0">
                <a:solidFill>
                  <a:schemeClr val="bg1"/>
                </a:solidFill>
              </a:rPr>
              <a:t>Colegiul Tehnic de Transporturi și Construcții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Colegiul Tehnic ”I.C. Ștefănescu”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o-RO" sz="3200" b="1" dirty="0">
                <a:solidFill>
                  <a:schemeClr val="bg1"/>
                </a:solidFill>
              </a:rPr>
              <a:t>Colegiul Tehnic ”Gheorgeh Asachi”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Colegiul</a:t>
            </a:r>
            <a:r>
              <a:rPr kumimoji="0" lang="ro-RO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Național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o-RO" sz="3200" b="1" baseline="0" dirty="0">
                <a:solidFill>
                  <a:schemeClr val="bg1"/>
                </a:solidFill>
              </a:rPr>
              <a:t>Colegiul</a:t>
            </a:r>
            <a:r>
              <a:rPr lang="ro-RO" sz="3200" b="1" dirty="0">
                <a:solidFill>
                  <a:schemeClr val="bg1"/>
                </a:solidFill>
              </a:rPr>
              <a:t> Național ”Mihai Eminescu”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6E9E2B-2461-9391-BD2F-94ECFCE064F0}"/>
              </a:ext>
            </a:extLst>
          </p:cNvPr>
          <p:cNvSpPr txBox="1">
            <a:spLocks/>
          </p:cNvSpPr>
          <p:nvPr/>
        </p:nvSpPr>
        <p:spPr>
          <a:xfrm>
            <a:off x="4534430" y="3341306"/>
            <a:ext cx="4345032" cy="2773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Liceul Teoretic Ion Neculce” – gimnaziu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o-RO" sz="3200" b="1" dirty="0">
                <a:solidFill>
                  <a:schemeClr val="bg1"/>
                </a:solidFill>
              </a:rPr>
              <a:t>Liceul Teoretic ”Ion Neculce” – liceu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Școala Gimnazială ”Alexandru cel Bun”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Școala Gimnazială Ionel Teodoreanu”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o-RO" sz="3200" b="1" dirty="0">
                <a:solidFill>
                  <a:schemeClr val="bg1"/>
                </a:solidFill>
              </a:rPr>
              <a:t>Școala Gimnazială ”Otilia Cazimir”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4A3C-5CF3-792B-8293-83BC00D2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0BCB9A97-C6E4-A4ED-950C-7B8C9B05D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A58C9-7044-BDD5-E8D5-0A9DE833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A3: Grupul țintă de elevi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2B-2461-9391-BD2F-94ECFCE0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lnSpcReduction="10000"/>
          </a:bodyPr>
          <a:lstStyle/>
          <a:p>
            <a:r>
              <a:rPr b="1" dirty="0">
                <a:solidFill>
                  <a:srgbClr val="FFFFFF"/>
                </a:solidFill>
              </a:rPr>
              <a:t>• 250 </a:t>
            </a:r>
            <a:r>
              <a:rPr b="1" dirty="0" err="1">
                <a:solidFill>
                  <a:srgbClr val="FFFFFF"/>
                </a:solidFill>
              </a:rPr>
              <a:t>elevi</a:t>
            </a:r>
            <a:r>
              <a:rPr b="1" dirty="0">
                <a:solidFill>
                  <a:srgbClr val="FFFFFF"/>
                </a:solidFill>
              </a:rPr>
              <a:t> din </a:t>
            </a:r>
            <a:r>
              <a:rPr b="1" dirty="0" err="1">
                <a:solidFill>
                  <a:srgbClr val="FFFFFF"/>
                </a:solidFill>
              </a:rPr>
              <a:t>Iași</a:t>
            </a:r>
            <a:endParaRPr lang="ro-RO" b="1" dirty="0">
              <a:solidFill>
                <a:srgbClr val="FFFFFF"/>
              </a:solidFill>
            </a:endParaRPr>
          </a:p>
          <a:p>
            <a:r>
              <a:rPr lang="ro-RO" b="1" dirty="0">
                <a:solidFill>
                  <a:srgbClr val="FFFFFF"/>
                </a:solidFill>
              </a:rPr>
              <a:t>100 gimnaziu și 150 liceu</a:t>
            </a:r>
            <a:endParaRPr b="1" dirty="0">
              <a:solidFill>
                <a:srgbClr val="FFFFFF"/>
              </a:solidFill>
            </a:endParaRPr>
          </a:p>
          <a:p>
            <a:r>
              <a:rPr b="1" dirty="0">
                <a:solidFill>
                  <a:srgbClr val="FFFFFF"/>
                </a:solidFill>
              </a:rPr>
              <a:t>   - 10</a:t>
            </a:r>
            <a:r>
              <a:rPr lang="ro-RO" b="1" dirty="0">
                <a:solidFill>
                  <a:srgbClr val="FFFFFF"/>
                </a:solidFill>
              </a:rPr>
              <a:t>1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gimnaziu</a:t>
            </a:r>
            <a:r>
              <a:rPr b="1" dirty="0">
                <a:solidFill>
                  <a:srgbClr val="FFFFFF"/>
                </a:solidFill>
              </a:rPr>
              <a:t> (12–15 ani, </a:t>
            </a:r>
            <a:r>
              <a:rPr lang="ro-RO" b="1" dirty="0">
                <a:solidFill>
                  <a:srgbClr val="FFFFFF"/>
                </a:solidFill>
              </a:rPr>
              <a:t>3 </a:t>
            </a:r>
            <a:r>
              <a:rPr b="1" dirty="0" err="1">
                <a:solidFill>
                  <a:srgbClr val="FFFFFF"/>
                </a:solidFill>
              </a:rPr>
              <a:t>școli</a:t>
            </a:r>
            <a:r>
              <a:rPr lang="ro-RO" b="1" dirty="0">
                <a:solidFill>
                  <a:srgbClr val="FFFFFF"/>
                </a:solidFill>
              </a:rPr>
              <a:t> și un liceu</a:t>
            </a:r>
            <a:r>
              <a:rPr b="1" dirty="0">
                <a:solidFill>
                  <a:srgbClr val="FFFFFF"/>
                </a:solidFill>
              </a:rPr>
              <a:t>)</a:t>
            </a:r>
          </a:p>
          <a:p>
            <a:r>
              <a:rPr b="1" dirty="0">
                <a:solidFill>
                  <a:srgbClr val="FFFFFF"/>
                </a:solidFill>
              </a:rPr>
              <a:t>   - 1</a:t>
            </a:r>
            <a:r>
              <a:rPr lang="ro-RO" b="1" dirty="0">
                <a:solidFill>
                  <a:srgbClr val="FFFFFF"/>
                </a:solidFill>
              </a:rPr>
              <a:t>72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liceu</a:t>
            </a:r>
            <a:r>
              <a:rPr b="1" dirty="0">
                <a:solidFill>
                  <a:srgbClr val="FFFFFF"/>
                </a:solidFill>
              </a:rPr>
              <a:t> (15–19 ani, 6 </a:t>
            </a:r>
            <a:r>
              <a:rPr b="1" dirty="0" err="1">
                <a:solidFill>
                  <a:srgbClr val="FFFFFF"/>
                </a:solidFill>
              </a:rPr>
              <a:t>licee</a:t>
            </a:r>
            <a:r>
              <a:rPr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6244B0A-E445-2B1E-18D3-54A545230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ED295A3-DB31-F111-DEA1-6DA8B737E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4BC15B6-7E07-FC99-51F4-1296E39F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6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1A67D-1F59-6F6C-08A8-BD2853FDB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906161FF-BE97-ABA7-2DC5-1B4002128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9D8EC-0621-B65D-6370-78F6E4B5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A4: Organizarea sesiunilor de lectură în școli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A4F2-70E0-F160-6BC7-B1A2B05E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lnSpcReduction="1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30 sesiuni de lectură organizate;</a:t>
            </a:r>
          </a:p>
          <a:p>
            <a:r>
              <a:rPr lang="ro-RO" b="1" dirty="0">
                <a:solidFill>
                  <a:srgbClr val="FFFFFF"/>
                </a:solidFill>
              </a:rPr>
              <a:t>3 actori implicați;</a:t>
            </a:r>
          </a:p>
          <a:p>
            <a:r>
              <a:rPr lang="ro-RO" b="1" dirty="0">
                <a:solidFill>
                  <a:srgbClr val="FFFFFF"/>
                </a:solidFill>
              </a:rPr>
              <a:t>1 regizor implicat;</a:t>
            </a:r>
          </a:p>
          <a:p>
            <a:r>
              <a:rPr lang="ro-RO" b="1" dirty="0">
                <a:solidFill>
                  <a:srgbClr val="FFFFFF"/>
                </a:solidFill>
              </a:rPr>
              <a:t>20 cadre didactice implicate;</a:t>
            </a:r>
          </a:p>
          <a:p>
            <a:r>
              <a:rPr lang="ro-RO" b="1" dirty="0">
                <a:solidFill>
                  <a:srgbClr val="FFFFFF"/>
                </a:solidFill>
              </a:rPr>
              <a:t>6 membri ai echipei de proiect implicați;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3FBF6C1E-C1EB-2D5D-A868-F0939D9D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AD27990A-7B60-4920-ADDB-227E0932B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B64B9EE-86F1-B432-0530-FB390301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7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DA91-277C-A9F6-4572-15478B5C5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BFB76815-ACDB-A98D-3396-35447936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67914D-0DCF-A6DA-989A-4B3CC345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A4: Organizarea sesiunilor de lectură în școli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4D2A0-4ABD-EE60-509A-4CA82E5C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276 chestionare aplicate;</a:t>
            </a:r>
          </a:p>
          <a:p>
            <a:r>
              <a:rPr lang="ro-RO" b="1" dirty="0">
                <a:solidFill>
                  <a:srgbClr val="FFFFFF"/>
                </a:solidFill>
              </a:rPr>
              <a:t>1 singur 10.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6EF05E4-CD78-0CA9-DBF2-1A090123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16B8254-EFA5-3F5B-820C-DE7AC9DC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23862AC-0234-DA56-76D6-77F274F55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9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E3366-C0B6-D04E-DDC2-FE670EBAD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F1494EFA-1585-D4AC-E8E1-70B01C3A8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A20E1-FDB4-CE74-B14C-B4A791DB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A4: Organizarea sesiunilor de lectură în școli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F75A4-EC5D-33E6-9538-FCB9ED53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25 aplicații în cadrul concursului de eseuri;</a:t>
            </a:r>
          </a:p>
          <a:p>
            <a:r>
              <a:rPr lang="ro-RO" b="1" dirty="0">
                <a:solidFill>
                  <a:srgbClr val="FFFFFF"/>
                </a:solidFill>
              </a:rPr>
              <a:t>14 premii acordate;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C3C5504-EF1E-39CA-DBA4-354678871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D788095F-DCA4-9CA1-7053-C42A80EDD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556E2121-CD0C-2BF1-E40F-B8E51C13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64A0-4F4D-523F-605E-312629AE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>
            <a:extLst>
              <a:ext uri="{FF2B5EF4-FFF2-40B4-BE49-F238E27FC236}">
                <a16:creationId xmlns:a16="http://schemas.microsoft.com/office/drawing/2014/main" id="{23173AE6-FC60-BC15-CD02-9107A125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7E865-76F6-8ED4-C741-8BA0D466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A5: Publicitatea și diseminarea activităților proiectului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0E8A0-DEFB-14EF-028F-47B41442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fontScale="55000" lnSpcReduction="2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O Conferință de deschidere a proiectului;</a:t>
            </a:r>
          </a:p>
          <a:p>
            <a:r>
              <a:rPr lang="ro-RO" b="1" dirty="0">
                <a:solidFill>
                  <a:srgbClr val="FFFFFF"/>
                </a:solidFill>
              </a:rPr>
              <a:t>2 Comunicate de presă realizate;</a:t>
            </a:r>
          </a:p>
          <a:p>
            <a:r>
              <a:rPr lang="ro-RO" b="1" dirty="0">
                <a:solidFill>
                  <a:srgbClr val="FFFFFF"/>
                </a:solidFill>
              </a:rPr>
              <a:t>22 postări în social media- Facebook;</a:t>
            </a:r>
          </a:p>
          <a:p>
            <a:r>
              <a:rPr lang="ro-RO" b="1" dirty="0">
                <a:solidFill>
                  <a:srgbClr val="FFFFFF"/>
                </a:solidFill>
              </a:rPr>
              <a:t>1 conferință de închidere a proiectului;</a:t>
            </a:r>
          </a:p>
          <a:p>
            <a:r>
              <a:rPr lang="ro-RO" b="1" dirty="0">
                <a:solidFill>
                  <a:srgbClr val="FFFFFF"/>
                </a:solidFill>
              </a:rPr>
              <a:t>250 agende personalizate;</a:t>
            </a:r>
          </a:p>
          <a:p>
            <a:r>
              <a:rPr lang="ro-RO" b="1" dirty="0">
                <a:solidFill>
                  <a:srgbClr val="FFFFFF"/>
                </a:solidFill>
              </a:rPr>
              <a:t>250 pixuri personalizate;</a:t>
            </a:r>
          </a:p>
          <a:p>
            <a:r>
              <a:rPr lang="ro-RO" b="1" dirty="0">
                <a:solidFill>
                  <a:srgbClr val="FFFFFF"/>
                </a:solidFill>
              </a:rPr>
              <a:t>250 brelocuri personalizate;</a:t>
            </a:r>
          </a:p>
          <a:p>
            <a:r>
              <a:rPr lang="ro-RO" b="1" dirty="0">
                <a:solidFill>
                  <a:srgbClr val="FFFFFF"/>
                </a:solidFill>
              </a:rPr>
              <a:t>10 roll-up-uri personalizate;</a:t>
            </a:r>
          </a:p>
          <a:p>
            <a:r>
              <a:rPr lang="ro-RO" b="1" dirty="0">
                <a:solidFill>
                  <a:srgbClr val="FFFFFF"/>
                </a:solidFill>
              </a:rPr>
              <a:t>255 premii acordate;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30A395F-5D88-C2C3-EDC2-5EEDA10C4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9BC013E4-8BCC-E363-3A5F-F8809C8A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F6C8D577-E920-F87A-4C91-D2547177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3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4" y="1917290"/>
            <a:ext cx="8096865" cy="876864"/>
          </a:xfrm>
        </p:spPr>
        <p:txBody>
          <a:bodyPr/>
          <a:lstStyle/>
          <a:p>
            <a:r>
              <a:rPr b="1" dirty="0" err="1">
                <a:solidFill>
                  <a:srgbClr val="FFFFFF"/>
                </a:solidFill>
              </a:rPr>
              <a:t>Sustenabilitate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endParaRPr lang="ro-RO" dirty="0"/>
          </a:p>
          <a:p>
            <a:r>
              <a:rPr b="1" dirty="0" err="1">
                <a:solidFill>
                  <a:srgbClr val="FFFFFF"/>
                </a:solidFill>
              </a:rPr>
              <a:t>Posibilitatea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replicării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proiectului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în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alte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școli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județe</a:t>
            </a:r>
            <a:endParaRPr dirty="0"/>
          </a:p>
          <a:p>
            <a:r>
              <a:rPr b="1" dirty="0" err="1">
                <a:solidFill>
                  <a:srgbClr val="FFFFFF"/>
                </a:solidFill>
              </a:rPr>
              <a:t>Crearea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parteneriate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noi</a:t>
            </a:r>
            <a:endParaRPr dirty="0"/>
          </a:p>
          <a:p>
            <a:r>
              <a:rPr b="1" dirty="0" err="1">
                <a:solidFill>
                  <a:srgbClr val="FFFFFF"/>
                </a:solidFill>
              </a:rPr>
              <a:t>Monitorizarea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impactului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atragerea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resurse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suplimentare</a:t>
            </a:r>
            <a:endParaRPr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31810EDF-EFAE-F910-6471-639F09FF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96" y="384335"/>
            <a:ext cx="890093" cy="695004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E9A1534-C632-5C6E-C5AB-4BB7C764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4" y="396528"/>
            <a:ext cx="798645" cy="682811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3DEB8F65-D3A2-0A89-ECF0-3C1CAA355455}"/>
              </a:ext>
            </a:extLst>
          </p:cNvPr>
          <p:cNvSpPr txBox="1"/>
          <p:nvPr/>
        </p:nvSpPr>
        <p:spPr>
          <a:xfrm>
            <a:off x="457200" y="1124616"/>
            <a:ext cx="4650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ro-RO" altLang="ro-R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0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lang="ro-RO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316D886-EA33-5718-22C2-EA2C21DB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6" y="1166018"/>
            <a:ext cx="6843251" cy="4525963"/>
          </a:xfrm>
        </p:spPr>
        <p:txBody>
          <a:bodyPr/>
          <a:lstStyle/>
          <a:p>
            <a:endParaRPr lang="ro-RO" dirty="0"/>
          </a:p>
          <a:p>
            <a:endParaRPr lang="ro-RO" dirty="0"/>
          </a:p>
          <a:p>
            <a:pPr marL="0" indent="0" algn="ctr">
              <a:buNone/>
            </a:pPr>
            <a:r>
              <a:rPr lang="ro-RO" b="1" dirty="0">
                <a:solidFill>
                  <a:srgbClr val="FFFFFF"/>
                </a:solidFill>
              </a:rPr>
              <a:t>			</a:t>
            </a:r>
            <a:r>
              <a:rPr lang="ro-RO" sz="5400" b="1" dirty="0">
                <a:solidFill>
                  <a:srgbClr val="FFFFFF"/>
                </a:solidFill>
              </a:rPr>
              <a:t>	Vă mulțumim!</a:t>
            </a: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AB3D9DCC-5E00-B757-72F8-9599AD359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2" y="295706"/>
            <a:ext cx="890093" cy="76099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CFBD387C-5E59-EED6-50DA-CFEA8A245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824" y="361698"/>
            <a:ext cx="890093" cy="69500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FF65C56E-8B55-D6DD-DC99-635BF23C2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39" y="989758"/>
            <a:ext cx="32170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6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0" descr="temp_turcoaz_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70C0ED04-A9C5-EA72-7081-721E265F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13" y="2286000"/>
            <a:ext cx="8229600" cy="1143000"/>
          </a:xfrm>
        </p:spPr>
        <p:txBody>
          <a:bodyPr/>
          <a:lstStyle/>
          <a:p>
            <a:r>
              <a:rPr lang="ro-RO" b="1" dirty="0">
                <a:solidFill>
                  <a:srgbClr val="FFFFFF"/>
                </a:solidFill>
              </a:rPr>
              <a:t>Cool e să citești (CEC)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B761320-ACAF-D36A-284D-AEF28140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549" y="3546987"/>
            <a:ext cx="8229600" cy="6857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b="1" dirty="0">
                <a:solidFill>
                  <a:srgbClr val="FFFFFF"/>
                </a:solidFill>
              </a:rPr>
              <a:t>					</a:t>
            </a:r>
            <a:r>
              <a:rPr lang="ro-RO" sz="12000" b="1" dirty="0">
                <a:solidFill>
                  <a:srgbClr val="FFFFFF"/>
                </a:solidFill>
              </a:rPr>
              <a:t>Bine ați venit!</a:t>
            </a:r>
          </a:p>
        </p:txBody>
      </p:sp>
      <p:pic>
        <p:nvPicPr>
          <p:cNvPr id="2050" name="Picture 18">
            <a:extLst>
              <a:ext uri="{FF2B5EF4-FFF2-40B4-BE49-F238E27FC236}">
                <a16:creationId xmlns:a16="http://schemas.microsoft.com/office/drawing/2014/main" id="{2DEBDEDD-A8A4-EAC8-987D-3BBF5D0B6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41" y="395458"/>
            <a:ext cx="887258" cy="6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ine 2">
            <a:extLst>
              <a:ext uri="{FF2B5EF4-FFF2-40B4-BE49-F238E27FC236}">
                <a16:creationId xmlns:a16="http://schemas.microsoft.com/office/drawing/2014/main" id="{9AB8CF7C-06D2-5764-5373-261570A5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3" y="361012"/>
            <a:ext cx="887258" cy="7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A417A0-AF67-6FC1-33C0-223750B9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C64BB-D01C-ED56-AC60-7A4F6EE1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46FA2-AA4D-69C9-9FF6-CD92A47B3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81" y="978187"/>
            <a:ext cx="32963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8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0684"/>
            <a:ext cx="8229600" cy="3235479"/>
          </a:xfrm>
        </p:spPr>
        <p:txBody>
          <a:bodyPr/>
          <a:lstStyle/>
          <a:p>
            <a:pPr>
              <a:buNone/>
            </a:pPr>
            <a:endParaRPr b="1" dirty="0">
              <a:solidFill>
                <a:srgbClr val="FFFFFF"/>
              </a:solidFill>
            </a:endParaRPr>
          </a:p>
          <a:p>
            <a:r>
              <a:rPr lang="ro-RO" b="1" dirty="0">
                <a:solidFill>
                  <a:schemeClr val="bg1"/>
                </a:solidFill>
              </a:rPr>
              <a:t>Organizator</a:t>
            </a:r>
            <a:r>
              <a:rPr b="1" dirty="0">
                <a:solidFill>
                  <a:schemeClr val="bg1"/>
                </a:solidFill>
              </a:rPr>
              <a:t>: </a:t>
            </a:r>
            <a:r>
              <a:rPr b="1" dirty="0" err="1">
                <a:solidFill>
                  <a:schemeClr val="bg1"/>
                </a:solidFill>
              </a:rPr>
              <a:t>Asociația</a:t>
            </a:r>
            <a:r>
              <a:rPr b="1" dirty="0">
                <a:solidFill>
                  <a:schemeClr val="bg1"/>
                </a:solidFill>
              </a:rPr>
              <a:t> Dialog </a:t>
            </a:r>
            <a:r>
              <a:rPr b="1" dirty="0" err="1">
                <a:solidFill>
                  <a:schemeClr val="bg1"/>
                </a:solidFill>
              </a:rPr>
              <a:t>pentru</a:t>
            </a:r>
            <a:r>
              <a:rPr b="1" dirty="0">
                <a:solidFill>
                  <a:schemeClr val="bg1"/>
                </a:solidFill>
              </a:rPr>
              <a:t> Dezvoltare (ADD </a:t>
            </a:r>
            <a:r>
              <a:rPr b="1" dirty="0" err="1">
                <a:solidFill>
                  <a:schemeClr val="bg1"/>
                </a:solidFill>
              </a:rPr>
              <a:t>Iași</a:t>
            </a:r>
            <a:r>
              <a:rPr b="1" dirty="0">
                <a:solidFill>
                  <a:schemeClr val="bg1"/>
                </a:solidFill>
              </a:rPr>
              <a:t>)</a:t>
            </a:r>
          </a:p>
          <a:p>
            <a:r>
              <a:rPr b="1" dirty="0" err="1">
                <a:solidFill>
                  <a:schemeClr val="bg1"/>
                </a:solidFill>
              </a:rPr>
              <a:t>Perioada</a:t>
            </a:r>
            <a:r>
              <a:rPr b="1" dirty="0">
                <a:solidFill>
                  <a:schemeClr val="bg1"/>
                </a:solidFill>
              </a:rPr>
              <a:t>: 15.09.2025 – 15.12.2025</a:t>
            </a:r>
          </a:p>
          <a:p>
            <a:r>
              <a:rPr b="1" dirty="0">
                <a:solidFill>
                  <a:schemeClr val="bg1"/>
                </a:solidFill>
              </a:rPr>
              <a:t>Loc de </a:t>
            </a:r>
            <a:r>
              <a:rPr b="1" dirty="0" err="1">
                <a:solidFill>
                  <a:schemeClr val="bg1"/>
                </a:solidFill>
              </a:rPr>
              <a:t>desfășurare</a:t>
            </a:r>
            <a:r>
              <a:rPr b="1" dirty="0">
                <a:solidFill>
                  <a:schemeClr val="bg1"/>
                </a:solidFill>
              </a:rPr>
              <a:t>: </a:t>
            </a:r>
            <a:r>
              <a:rPr b="1" dirty="0" err="1">
                <a:solidFill>
                  <a:schemeClr val="bg1"/>
                </a:solidFill>
              </a:rPr>
              <a:t>Municipiul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Iași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B662133-6BBE-8EE2-35E8-B1B5FB2A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40" y="326963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0F60A472-B6A6-891D-0089-B22AC1283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126" y="328096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4DD64B58-29DE-045B-9591-79BBC196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86190"/>
            <a:ext cx="3190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u 1">
            <a:extLst>
              <a:ext uri="{FF2B5EF4-FFF2-40B4-BE49-F238E27FC236}">
                <a16:creationId xmlns:a16="http://schemas.microsoft.com/office/drawing/2014/main" id="{70C0ED04-A9C5-EA72-7081-721E265F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13" y="2286000"/>
            <a:ext cx="8229600" cy="1143000"/>
          </a:xfrm>
        </p:spPr>
        <p:txBody>
          <a:bodyPr/>
          <a:lstStyle/>
          <a:p>
            <a:r>
              <a:rPr lang="ro-RO" b="1" dirty="0">
                <a:solidFill>
                  <a:srgbClr val="FFFFFF"/>
                </a:solidFill>
              </a:rPr>
              <a:t>Cool e să citești (CEC)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" y="1417638"/>
            <a:ext cx="8229600" cy="1143000"/>
          </a:xfrm>
        </p:spPr>
        <p:txBody>
          <a:bodyPr/>
          <a:lstStyle/>
          <a:p>
            <a:r>
              <a:rPr b="1" dirty="0">
                <a:solidFill>
                  <a:srgbClr val="FFFFFF"/>
                </a:solidFill>
              </a:rPr>
              <a:t>Context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problemă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2194"/>
            <a:ext cx="8229600" cy="3323969"/>
          </a:xfrm>
        </p:spPr>
        <p:txBody>
          <a:bodyPr/>
          <a:lstStyle/>
          <a:p>
            <a:r>
              <a:rPr b="1" dirty="0">
                <a:solidFill>
                  <a:srgbClr val="FFFFFF"/>
                </a:solidFill>
              </a:rPr>
              <a:t>40% </a:t>
            </a:r>
            <a:r>
              <a:rPr b="1" dirty="0" err="1">
                <a:solidFill>
                  <a:srgbClr val="FFFFFF"/>
                </a:solidFill>
              </a:rPr>
              <a:t>dintre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elevii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români</a:t>
            </a:r>
            <a:r>
              <a:rPr b="1" dirty="0">
                <a:solidFill>
                  <a:srgbClr val="FFFFFF"/>
                </a:solidFill>
              </a:rPr>
              <a:t> au </a:t>
            </a:r>
            <a:r>
              <a:rPr b="1" dirty="0" err="1">
                <a:solidFill>
                  <a:srgbClr val="FFFFFF"/>
                </a:solidFill>
              </a:rPr>
              <a:t>dificultăți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în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înțelegerea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textelor</a:t>
            </a:r>
            <a:endParaRPr b="1" dirty="0">
              <a:solidFill>
                <a:srgbClr val="FFFFFF"/>
              </a:solidFill>
            </a:endParaRPr>
          </a:p>
          <a:p>
            <a:r>
              <a:rPr b="1" dirty="0" err="1">
                <a:solidFill>
                  <a:srgbClr val="FFFFFF"/>
                </a:solidFill>
              </a:rPr>
              <a:t>Rezultate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slabe</a:t>
            </a:r>
            <a:r>
              <a:rPr b="1" dirty="0">
                <a:solidFill>
                  <a:srgbClr val="FFFFFF"/>
                </a:solidFill>
              </a:rPr>
              <a:t> la </a:t>
            </a:r>
            <a:r>
              <a:rPr b="1" dirty="0" err="1">
                <a:solidFill>
                  <a:srgbClr val="FFFFFF"/>
                </a:solidFill>
              </a:rPr>
              <a:t>testele</a:t>
            </a:r>
            <a:r>
              <a:rPr b="1" dirty="0">
                <a:solidFill>
                  <a:srgbClr val="FFFFFF"/>
                </a:solidFill>
              </a:rPr>
              <a:t> PISA</a:t>
            </a:r>
          </a:p>
          <a:p>
            <a:r>
              <a:rPr b="1" dirty="0" err="1">
                <a:solidFill>
                  <a:srgbClr val="FFFFFF"/>
                </a:solidFill>
              </a:rPr>
              <a:t>Nevoia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urgentă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îmbunătățire</a:t>
            </a:r>
            <a:r>
              <a:rPr b="1" dirty="0">
                <a:solidFill>
                  <a:srgbClr val="FFFFFF"/>
                </a:solidFill>
              </a:rPr>
              <a:t> a </a:t>
            </a:r>
            <a:r>
              <a:rPr b="1" dirty="0" err="1">
                <a:solidFill>
                  <a:srgbClr val="FFFFFF"/>
                </a:solidFill>
              </a:rPr>
              <a:t>competențelor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lingvistice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literare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70B6A81-5D95-5886-E35D-98CFD2FD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2" y="269464"/>
            <a:ext cx="893420" cy="763840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587E913-7991-E98D-8087-9B9696982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338299"/>
            <a:ext cx="890093" cy="69500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90A0CDD-B1F6-379D-1B66-DD04CAE5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45" y="916662"/>
            <a:ext cx="3206110" cy="58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7" y="1636508"/>
            <a:ext cx="8229600" cy="1143000"/>
          </a:xfrm>
        </p:spPr>
        <p:txBody>
          <a:bodyPr/>
          <a:lstStyle/>
          <a:p>
            <a:r>
              <a:rPr b="1" dirty="0" err="1">
                <a:solidFill>
                  <a:srgbClr val="FFFFFF"/>
                </a:solidFill>
              </a:rPr>
              <a:t>Soluția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propusă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9845"/>
            <a:ext cx="8229600" cy="3186318"/>
          </a:xfrm>
        </p:spPr>
        <p:txBody>
          <a:bodyPr/>
          <a:lstStyle/>
          <a:p>
            <a:r>
              <a:rPr b="1">
                <a:solidFill>
                  <a:srgbClr val="FFFFFF"/>
                </a:solidFill>
              </a:rPr>
              <a:t>Organizarea </a:t>
            </a:r>
            <a:r>
              <a:rPr b="1" dirty="0">
                <a:solidFill>
                  <a:srgbClr val="FFFFFF"/>
                </a:solidFill>
              </a:rPr>
              <a:t>de </a:t>
            </a:r>
            <a:r>
              <a:rPr b="1" dirty="0" err="1">
                <a:solidFill>
                  <a:srgbClr val="FFFFFF"/>
                </a:solidFill>
              </a:rPr>
              <a:t>sesiuni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lectură</a:t>
            </a:r>
            <a:r>
              <a:rPr b="1" dirty="0">
                <a:solidFill>
                  <a:srgbClr val="FFFFFF"/>
                </a:solidFill>
              </a:rPr>
              <a:t> cu </a:t>
            </a:r>
            <a:r>
              <a:rPr b="1">
                <a:solidFill>
                  <a:srgbClr val="FFFFFF"/>
                </a:solidFill>
              </a:rPr>
              <a:t>voce tare</a:t>
            </a:r>
            <a:endParaRPr lang="ro-RO" b="1" dirty="0">
              <a:solidFill>
                <a:srgbClr val="FFFFFF"/>
              </a:solidFill>
            </a:endParaRPr>
          </a:p>
          <a:p>
            <a:pPr>
              <a:buNone/>
            </a:pPr>
            <a:endParaRPr b="1" dirty="0">
              <a:solidFill>
                <a:srgbClr val="FFFFFF"/>
              </a:solidFill>
            </a:endParaRPr>
          </a:p>
          <a:p>
            <a:r>
              <a:rPr b="1">
                <a:solidFill>
                  <a:srgbClr val="FFFFFF"/>
                </a:solidFill>
              </a:rPr>
              <a:t>Lectur</a:t>
            </a:r>
            <a:r>
              <a:rPr lang="ro-RO" b="1" dirty="0">
                <a:solidFill>
                  <a:srgbClr val="FFFFFF"/>
                </a:solidFill>
              </a:rPr>
              <a:t>ă</a:t>
            </a:r>
            <a:r>
              <a:rPr b="1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realizată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>
                <a:solidFill>
                  <a:srgbClr val="FFFFFF"/>
                </a:solidFill>
              </a:rPr>
              <a:t>de actori</a:t>
            </a:r>
            <a:endParaRPr lang="ro-RO" b="1" dirty="0">
              <a:solidFill>
                <a:srgbClr val="FFFFFF"/>
              </a:solidFill>
            </a:endParaRPr>
          </a:p>
          <a:p>
            <a:pPr>
              <a:buNone/>
            </a:pPr>
            <a:endParaRPr b="1" dirty="0">
              <a:solidFill>
                <a:srgbClr val="FFFFFF"/>
              </a:solidFill>
            </a:endParaRPr>
          </a:p>
          <a:p>
            <a:r>
              <a:rPr b="1" dirty="0" err="1">
                <a:solidFill>
                  <a:srgbClr val="FFFFFF"/>
                </a:solidFill>
              </a:rPr>
              <a:t>Metodă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interactivă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atractivă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pentru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elevi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A6A698D-D179-0B7D-16AF-69802DD5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2" y="437756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FFAEC34C-0160-591E-DFF9-187C555DE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390431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AB5C2E1-5A2D-F305-A670-BF0B483D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75" y="1085435"/>
            <a:ext cx="3344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81" y="2132934"/>
            <a:ext cx="8229600" cy="1143000"/>
          </a:xfrm>
        </p:spPr>
        <p:txBody>
          <a:bodyPr/>
          <a:lstStyle/>
          <a:p>
            <a:r>
              <a:rPr b="1" dirty="0" err="1">
                <a:solidFill>
                  <a:srgbClr val="FFFFFF"/>
                </a:solidFill>
              </a:rPr>
              <a:t>Scopul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proiectului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865"/>
            <a:ext cx="8229600" cy="1839298"/>
          </a:xfrm>
        </p:spPr>
        <p:txBody>
          <a:bodyPr/>
          <a:lstStyle/>
          <a:p>
            <a:r>
              <a:rPr b="1" dirty="0" err="1">
                <a:solidFill>
                  <a:srgbClr val="FFFFFF"/>
                </a:solidFill>
              </a:rPr>
              <a:t>Creșterea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competențelor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citire</a:t>
            </a:r>
            <a:r>
              <a:rPr b="1" dirty="0">
                <a:solidFill>
                  <a:srgbClr val="FFFFFF"/>
                </a:solidFill>
              </a:rPr>
              <a:t>, </a:t>
            </a:r>
            <a:r>
              <a:rPr b="1" dirty="0" err="1">
                <a:solidFill>
                  <a:srgbClr val="FFFFFF"/>
                </a:solidFill>
              </a:rPr>
              <a:t>analiză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înțelegere</a:t>
            </a:r>
            <a:r>
              <a:rPr b="1" dirty="0">
                <a:solidFill>
                  <a:srgbClr val="FFFFFF"/>
                </a:solidFill>
              </a:rPr>
              <a:t> a </a:t>
            </a:r>
            <a:r>
              <a:rPr b="1" dirty="0" err="1">
                <a:solidFill>
                  <a:srgbClr val="FFFFFF"/>
                </a:solidFill>
              </a:rPr>
              <a:t>textelor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literare</a:t>
            </a:r>
            <a:endParaRPr b="1" dirty="0">
              <a:solidFill>
                <a:srgbClr val="FFFFFF"/>
              </a:solidFill>
            </a:endParaRPr>
          </a:p>
          <a:p>
            <a:r>
              <a:rPr b="1" dirty="0" err="1">
                <a:solidFill>
                  <a:srgbClr val="FFFFFF"/>
                </a:solidFill>
              </a:rPr>
              <a:t>pentru</a:t>
            </a:r>
            <a:r>
              <a:rPr b="1" dirty="0">
                <a:solidFill>
                  <a:srgbClr val="FFFFFF"/>
                </a:solidFill>
              </a:rPr>
              <a:t> 250 de </a:t>
            </a:r>
            <a:r>
              <a:rPr b="1" dirty="0" err="1">
                <a:solidFill>
                  <a:srgbClr val="FFFFFF"/>
                </a:solidFill>
              </a:rPr>
              <a:t>elevi</a:t>
            </a:r>
            <a:r>
              <a:rPr b="1" dirty="0">
                <a:solidFill>
                  <a:srgbClr val="FFFFFF"/>
                </a:solidFill>
              </a:rPr>
              <a:t> (100 </a:t>
            </a:r>
            <a:r>
              <a:rPr b="1" dirty="0" err="1">
                <a:solidFill>
                  <a:srgbClr val="FFFFFF"/>
                </a:solidFill>
              </a:rPr>
              <a:t>gimnaziu</a:t>
            </a:r>
            <a:r>
              <a:rPr b="1" dirty="0">
                <a:solidFill>
                  <a:srgbClr val="FFFFFF"/>
                </a:solidFill>
              </a:rPr>
              <a:t>, 150 </a:t>
            </a:r>
            <a:r>
              <a:rPr b="1" dirty="0" err="1">
                <a:solidFill>
                  <a:srgbClr val="FFFFFF"/>
                </a:solidFill>
              </a:rPr>
              <a:t>liceu</a:t>
            </a:r>
            <a:r>
              <a:rPr b="1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9EB50D5-6060-13BD-2EBA-843B6CCF0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657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0B2BA55-EE38-6642-17EC-E1D7FA5F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699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AADA8C9-BE69-B350-02F1-118C9529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80" y="943372"/>
            <a:ext cx="37805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22" y="2024780"/>
            <a:ext cx="8229600" cy="1143000"/>
          </a:xfrm>
        </p:spPr>
        <p:txBody>
          <a:bodyPr/>
          <a:lstStyle/>
          <a:p>
            <a:r>
              <a:rPr b="1" dirty="0">
                <a:solidFill>
                  <a:srgbClr val="FFFFFF"/>
                </a:solidFill>
              </a:rPr>
              <a:t>Obiectivele </a:t>
            </a:r>
            <a:r>
              <a:rPr b="1" dirty="0" err="1">
                <a:solidFill>
                  <a:srgbClr val="FFFFFF"/>
                </a:solidFill>
              </a:rPr>
              <a:t>specifice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r>
              <a:rPr b="1" dirty="0">
                <a:solidFill>
                  <a:srgbClr val="FFFFFF"/>
                </a:solidFill>
              </a:rPr>
              <a:t>• </a:t>
            </a:r>
            <a:r>
              <a:rPr b="1" dirty="0" err="1">
                <a:solidFill>
                  <a:srgbClr val="FFFFFF"/>
                </a:solidFill>
              </a:rPr>
              <a:t>Identificarea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elevilor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aplicarea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chestionarelor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evaluare</a:t>
            </a:r>
            <a:endParaRPr b="1" dirty="0">
              <a:solidFill>
                <a:srgbClr val="FFFFFF"/>
              </a:solidFill>
            </a:endParaRPr>
          </a:p>
          <a:p>
            <a:r>
              <a:rPr b="1" dirty="0">
                <a:solidFill>
                  <a:srgbClr val="FFFFFF"/>
                </a:solidFill>
              </a:rPr>
              <a:t>• </a:t>
            </a:r>
            <a:r>
              <a:rPr b="1" dirty="0" err="1">
                <a:solidFill>
                  <a:srgbClr val="FFFFFF"/>
                </a:solidFill>
              </a:rPr>
              <a:t>Organizarea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grupuri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lucru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concursuri</a:t>
            </a:r>
            <a:r>
              <a:rPr b="1" dirty="0">
                <a:solidFill>
                  <a:srgbClr val="FFFFFF"/>
                </a:solidFill>
              </a:rPr>
              <a:t> de </a:t>
            </a:r>
            <a:r>
              <a:rPr b="1" dirty="0" err="1">
                <a:solidFill>
                  <a:srgbClr val="FFFFFF"/>
                </a:solidFill>
              </a:rPr>
              <a:t>eseuri</a:t>
            </a:r>
            <a:endParaRPr b="1" dirty="0">
              <a:solidFill>
                <a:srgbClr val="FFFFFF"/>
              </a:solidFill>
            </a:endParaRPr>
          </a:p>
          <a:p>
            <a:r>
              <a:rPr b="1" dirty="0">
                <a:solidFill>
                  <a:srgbClr val="FFFFFF"/>
                </a:solidFill>
              </a:rPr>
              <a:t>• </a:t>
            </a:r>
            <a:r>
              <a:rPr b="1" dirty="0" err="1">
                <a:solidFill>
                  <a:srgbClr val="FFFFFF"/>
                </a:solidFill>
              </a:rPr>
              <a:t>Promovarea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teatrului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românesc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universal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AB9F47A-A7DD-D48C-2E92-B415BF95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5" y="36235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C281A88-D8ED-5334-400F-11EC86E42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368308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258F3591-73AD-9160-8DF8-0736D68D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212" y="1178785"/>
            <a:ext cx="32643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6006"/>
            <a:ext cx="8229600" cy="1143000"/>
          </a:xfrm>
        </p:spPr>
        <p:txBody>
          <a:bodyPr/>
          <a:lstStyle/>
          <a:p>
            <a:r>
              <a:rPr b="1" dirty="0" err="1">
                <a:solidFill>
                  <a:srgbClr val="FFFFFF"/>
                </a:solidFill>
              </a:rPr>
              <a:t>Activități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principale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9006"/>
            <a:ext cx="8229600" cy="3137157"/>
          </a:xfrm>
        </p:spPr>
        <p:txBody>
          <a:bodyPr>
            <a:normAutofit fontScale="92500" lnSpcReduction="20000"/>
          </a:bodyPr>
          <a:lstStyle/>
          <a:p>
            <a:r>
              <a:rPr b="1" dirty="0">
                <a:solidFill>
                  <a:srgbClr val="FFFFFF"/>
                </a:solidFill>
              </a:rPr>
              <a:t>A1: Management </a:t>
            </a:r>
            <a:r>
              <a:rPr b="1" dirty="0" err="1">
                <a:solidFill>
                  <a:srgbClr val="FFFFFF"/>
                </a:solidFill>
              </a:rPr>
              <a:t>și</a:t>
            </a:r>
            <a:r>
              <a:rPr b="1" dirty="0">
                <a:solidFill>
                  <a:srgbClr val="FFFFFF"/>
                </a:solidFill>
              </a:rPr>
              <a:t> </a:t>
            </a:r>
            <a:r>
              <a:rPr b="1" dirty="0" err="1">
                <a:solidFill>
                  <a:srgbClr val="FFFFFF"/>
                </a:solidFill>
              </a:rPr>
              <a:t>monitorizare</a:t>
            </a:r>
            <a:endParaRPr dirty="0"/>
          </a:p>
          <a:p>
            <a:r>
              <a:rPr b="1" dirty="0">
                <a:solidFill>
                  <a:srgbClr val="FFFFFF"/>
                </a:solidFill>
              </a:rPr>
              <a:t>A2: </a:t>
            </a:r>
            <a:r>
              <a:rPr lang="ro-RO" b="1" dirty="0">
                <a:solidFill>
                  <a:srgbClr val="FFFFFF"/>
                </a:solidFill>
              </a:rPr>
              <a:t>Identificarea de noi unități de învățământ colaboratoare</a:t>
            </a:r>
          </a:p>
          <a:p>
            <a:r>
              <a:rPr lang="ro-RO" b="1" dirty="0">
                <a:solidFill>
                  <a:srgbClr val="FFFFFF"/>
                </a:solidFill>
              </a:rPr>
              <a:t>A3: Identificarea grupului țintă de elevi</a:t>
            </a:r>
          </a:p>
          <a:p>
            <a:r>
              <a:rPr lang="ro-RO" b="1" dirty="0">
                <a:solidFill>
                  <a:srgbClr val="FFFFFF"/>
                </a:solidFill>
              </a:rPr>
              <a:t>A4: Organizarea sesiunilor de lectură în școli</a:t>
            </a:r>
          </a:p>
          <a:p>
            <a:r>
              <a:rPr b="1" dirty="0">
                <a:solidFill>
                  <a:srgbClr val="FFFFFF"/>
                </a:solidFill>
              </a:rPr>
              <a:t>A5: </a:t>
            </a:r>
            <a:r>
              <a:rPr lang="ro-RO" b="1" dirty="0">
                <a:solidFill>
                  <a:srgbClr val="FFFFFF"/>
                </a:solidFill>
              </a:rPr>
              <a:t>Publicitatea și diseminarea activităților proiectului</a:t>
            </a:r>
            <a:endParaRPr b="1" dirty="0">
              <a:solidFill>
                <a:srgbClr val="FFFFFF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5E09869-EB9B-1547-EE32-CF5CA4CEA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9" y="321779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B1F34142-662C-D7D2-B49D-22F59D31F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204" y="390431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08A8D83-710C-31DF-CB39-894B4823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762" y="1004772"/>
            <a:ext cx="3382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/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lang="ro-RO" altLang="ro-RO" sz="11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r>
              <a:rPr kumimoji="0" lang="pt-PT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_turcoaz_gradi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FFFF"/>
                </a:solidFill>
              </a:rPr>
              <a:t>A1: Management și monitorizare</a:t>
            </a:r>
            <a:br>
              <a:rPr lang="ro-RO" dirty="0"/>
            </a:br>
            <a:endParaRPr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ro-RO" b="1" dirty="0">
                <a:solidFill>
                  <a:srgbClr val="FFFFFF"/>
                </a:solidFill>
              </a:rPr>
              <a:t>8 contracte de muncă;</a:t>
            </a:r>
          </a:p>
          <a:p>
            <a:r>
              <a:rPr lang="ro-RO" b="1" dirty="0">
                <a:solidFill>
                  <a:srgbClr val="FFFFFF"/>
                </a:solidFill>
              </a:rPr>
              <a:t>2 contracte de voluntariat;</a:t>
            </a:r>
          </a:p>
          <a:p>
            <a:r>
              <a:rPr lang="ro-RO" b="1" dirty="0">
                <a:solidFill>
                  <a:srgbClr val="FFFFFF"/>
                </a:solidFill>
              </a:rPr>
              <a:t>7 proceduri de achiziție desfășurate;</a:t>
            </a:r>
          </a:p>
          <a:p>
            <a:r>
              <a:rPr lang="ro-RO" b="1" dirty="0">
                <a:solidFill>
                  <a:srgbClr val="FFFFFF"/>
                </a:solidFill>
              </a:rPr>
              <a:t>1 raport intermediar depus și aprobat;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382810A-125A-69CE-F8BC-1573FB121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6098"/>
            <a:ext cx="890093" cy="760996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BD0DD73-1B4E-882F-6AFD-675440E0F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07" y="422089"/>
            <a:ext cx="890093" cy="69500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B594172-FD8C-3451-B0EC-35C8AB10A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77" y="1086365"/>
            <a:ext cx="320039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ro-RO" sz="1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Proiect: </a:t>
            </a: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„Cool E să Citești (CEC)”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ro-RO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Finanțat de: </a:t>
            </a:r>
            <a:r>
              <a:rPr kumimoji="0" lang="it-IT" altLang="ro-RO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Municipiul IAȘI, prin Legea 350/2005</a:t>
            </a:r>
            <a:endParaRPr kumimoji="0" lang="pt-PT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890</Words>
  <Application>Microsoft Office PowerPoint</Application>
  <PresentationFormat>Expunere pe ecran (4:3)</PresentationFormat>
  <Paragraphs>151</Paragraphs>
  <Slides>17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Prezentare PowerPoint</vt:lpstr>
      <vt:lpstr>Cool e să citești (CEC)</vt:lpstr>
      <vt:lpstr>Cool e să citești (CEC)</vt:lpstr>
      <vt:lpstr>Context și problemă</vt:lpstr>
      <vt:lpstr>Soluția propusă</vt:lpstr>
      <vt:lpstr>Scopul proiectului</vt:lpstr>
      <vt:lpstr>Obiectivele specifice</vt:lpstr>
      <vt:lpstr>Activități principale</vt:lpstr>
      <vt:lpstr>A1: Management și monitorizare </vt:lpstr>
      <vt:lpstr>A2: Unități de învățământ colaboratoare  </vt:lpstr>
      <vt:lpstr>A3: Grupul țintă de elevi</vt:lpstr>
      <vt:lpstr>A4: Organizarea sesiunilor de lectură în școli</vt:lpstr>
      <vt:lpstr>A4: Organizarea sesiunilor de lectură în școli</vt:lpstr>
      <vt:lpstr>A4: Organizarea sesiunilor de lectură în școli</vt:lpstr>
      <vt:lpstr>A5: Publicitatea și diseminarea activităților proiectului</vt:lpstr>
      <vt:lpstr>Sustenabilitate</vt:lpstr>
      <vt:lpstr>Prezentare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e să citești (CEC)</dc:title>
  <dc:creator>NOI</dc:creator>
  <dc:description>generated using python-pptx</dc:description>
  <cp:lastModifiedBy>Isabela Oniche</cp:lastModifiedBy>
  <cp:revision>77</cp:revision>
  <dcterms:created xsi:type="dcterms:W3CDTF">2013-01-27T09:14:16Z</dcterms:created>
  <dcterms:modified xsi:type="dcterms:W3CDTF">2025-12-03T20:14:16Z</dcterms:modified>
</cp:coreProperties>
</file>